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1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80" r:id="rId14"/>
    <p:sldId id="269" r:id="rId15"/>
    <p:sldId id="270" r:id="rId16"/>
    <p:sldId id="279" r:id="rId17"/>
    <p:sldId id="282" r:id="rId18"/>
  </p:sldIdLst>
  <p:sldSz cx="9144000" cy="6858000" type="screen4x3"/>
  <p:notesSz cx="6797675" cy="987425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0FE3-9EB0-4F54-8940-100B2BE9666D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99A71-EB50-4F72-9828-C004E130AC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7D830-2029-4781-A87F-FACFE7D92D7D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6AFE9-D67E-4002-B366-F082456DAE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6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6AFE9-D67E-4002-B366-F082456DAE9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4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2350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9835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6505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5400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0950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583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9510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8906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2745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234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5462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 l="3000" t="3000" r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36BC5-6FD3-4B65-AD60-D02326C07E27}" type="datetimeFigureOut">
              <a:rPr lang="en-GB" smtClean="0"/>
              <a:t>30/11/2015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073E-1E3A-4466-B45D-38BBB41C0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.uk/url?sa=i&amp;rct=j&amp;q=&amp;esrc=s&amp;frm=1&amp;source=images&amp;cd=&amp;cad=rja&amp;uact=8&amp;ved=0CAcQjRw&amp;url=http://en.wikipedia.org/wiki/M1_motorway&amp;ei=aX9bVL_mLOiIiwK20YDIDg&amp;bvm=bv.78677474,d.ZGU&amp;psig=AFQjCNGaz5Lly1B8vywO4WVxk6Lqh0dAbQ&amp;ust=14153688907307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eoseekerstitch.deviantart.com/art/Shaggy-and-Scooby-Doo-110336871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s://www.flickr.com/photos/taylorherringpr/1527934143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The_X_Factor_(UK_TV_series)#/media/File:Simon_Cowell_in_December_2011.jpg" TargetMode="External"/><Relationship Id="rId5" Type="http://schemas.openxmlformats.org/officeDocument/2006/relationships/hyperlink" Target="http://ghostgd.deviantart.com/art/The-Incredible-Hulk-317714019" TargetMode="External"/><Relationship Id="rId10" Type="http://schemas.openxmlformats.org/officeDocument/2006/relationships/hyperlink" Target="http://www.rexfeatures.com/search/?kw=4883533n&amp;order=newest&amp;iso=GBR&amp;lkw=&amp;viah=Y&amp;stk=N&amp;sft=&amp;iprs=f&amp;search_action_desktop=" TargetMode="External"/><Relationship Id="rId4" Type="http://schemas.openxmlformats.org/officeDocument/2006/relationships/hyperlink" Target="https://www.flickr.com/photos/56157882@N04/6299616759" TargetMode="External"/><Relationship Id="rId9" Type="http://schemas.openxmlformats.org/officeDocument/2006/relationships/hyperlink" Target="https://www.flickr.com/photos/21345996@N04/207130313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ovie%20family-%20The%20Parent%20Trap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Aml-Rôl</a:t>
            </a: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722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41168"/>
          </a:xfrm>
        </p:spPr>
        <p:txBody>
          <a:bodyPr>
            <a:normAutofit fontScale="95000"/>
          </a:bodyPr>
          <a:lstStyle/>
          <a:p>
            <a:pPr marL="0" indent="0">
              <a:buNone/>
              <a:defRPr b="0" i="0"/>
            </a:pPr>
            <a:r>
              <a:rPr lang="x-none" sz="2400" b="1" u="sng" smtClean="0">
                <a:latin typeface="Gotham Rounded Book" pitchFamily="50" charset="0"/>
              </a:rPr>
              <a:t>Aml-rôl</a:t>
            </a:r>
          </a:p>
          <a:p>
            <a:pPr marL="0" indent="0">
              <a:buNone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b="1" smtClean="0">
                <a:latin typeface="Gotham Rounded Book" pitchFamily="50" charset="0"/>
              </a:rPr>
              <a:t>Sut gallwn ni ddatrys beth yw ystyr y gair hwn?</a:t>
            </a:r>
          </a:p>
          <a:p>
            <a:pPr marL="0" indent="0">
              <a:buNone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b="1" smtClean="0">
                <a:latin typeface="Gotham Rounded Book" pitchFamily="50" charset="0"/>
              </a:rPr>
              <a:t>Gan ddefnyddio eich gwybodaeth am actio/y llwyfan, beth yw pwrpas aml-rôl yn eich tyb chi?</a:t>
            </a:r>
          </a:p>
          <a:p>
            <a:pPr marL="0" indent="0">
              <a:buNone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b="1" smtClean="0">
                <a:latin typeface="Gotham Rounded Book" pitchFamily="50" charset="0"/>
              </a:rPr>
              <a:t>Sut gallwn ni ei ddefnyddio'n effeithiol </a:t>
            </a:r>
            <a:r>
              <a:rPr lang="x-none" sz="2400" b="1" i="1" u="sng" smtClean="0">
                <a:latin typeface="Gotham Rounded Book" pitchFamily="50" charset="0"/>
              </a:rPr>
              <a:t>AR LWYFAN</a:t>
            </a:r>
            <a:r>
              <a:rPr lang="x-none" sz="2400" b="1" i="1" smtClean="0">
                <a:latin typeface="Gotham Rounded Book" pitchFamily="50" charset="0"/>
              </a:rPr>
              <a:t>?</a:t>
            </a:r>
            <a:r>
              <a:rPr lang="x-none" sz="2400" b="0" smtClean="0">
                <a:latin typeface="Gotham Rounded Book" pitchFamily="50" charset="0"/>
              </a:rPr>
              <a:t> </a:t>
            </a:r>
            <a:endParaRPr lang="x-none" sz="2400" b="1" smtClean="0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endParaRPr lang="x-none" sz="2400" b="1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b="1" u="sng" smtClean="0">
                <a:latin typeface="Gotham Rounded Book" pitchFamily="50" charset="0"/>
              </a:rPr>
              <a:t>Sgiliau Drama</a:t>
            </a:r>
            <a:r>
              <a:rPr lang="x-none" sz="2400" b="1" u="none" smtClean="0">
                <a:latin typeface="Gotham Rounded Book" pitchFamily="50" charset="0"/>
              </a:rPr>
              <a:t> – beth yw'r rhain, felly?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Beth rydych chi'n ei wybod?</a:t>
            </a:r>
          </a:p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Aml-rôl</a:t>
            </a: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69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b="0" i="0"/>
            </a:pPr>
            <a:r>
              <a:rPr lang="x-none" sz="2600" smtClean="0">
                <a:latin typeface="Gotham Rounded Book" pitchFamily="50" charset="0"/>
              </a:rPr>
              <a:t>Esboniad o'r Brif Dasg - Yr heddlu yn holi Brenda Ann Spencer</a:t>
            </a:r>
          </a:p>
          <a:p>
            <a:pPr>
              <a:defRPr b="0" i="0"/>
            </a:pPr>
            <a:endParaRPr lang="en-GB" sz="2600" dirty="0">
              <a:latin typeface="Gotham Rounded Book" pitchFamily="50" charset="0"/>
            </a:endParaRPr>
          </a:p>
          <a:p>
            <a:pPr>
              <a:defRPr b="0" i="0"/>
            </a:pPr>
            <a:r>
              <a:rPr lang="x-none" sz="2600" smtClean="0">
                <a:latin typeface="Gotham Rounded Book" pitchFamily="50" charset="0"/>
              </a:rPr>
              <a:t>Pa wybodaeth arall sydd ei hangen arnoch er mwyn gwneud hyn?</a:t>
            </a:r>
          </a:p>
          <a:p>
            <a:pPr>
              <a:defRPr b="0" i="0"/>
            </a:pPr>
            <a:endParaRPr lang="en-GB" sz="2600" dirty="0" smtClean="0">
              <a:latin typeface="Gotham Rounded Book" pitchFamily="50" charset="0"/>
            </a:endParaRPr>
          </a:p>
          <a:p>
            <a:pPr>
              <a:defRPr b="0" i="0"/>
            </a:pPr>
            <a:r>
              <a:rPr lang="x-none" sz="2600" smtClean="0">
                <a:latin typeface="Gotham Rounded Book" pitchFamily="50" charset="0"/>
              </a:rPr>
              <a:t>Gwybodaeth am Brenda Ann Spencer</a:t>
            </a:r>
          </a:p>
          <a:p>
            <a:pPr>
              <a:defRPr b="0" i="0"/>
            </a:pPr>
            <a:endParaRPr lang="en-GB" sz="2600" dirty="0" smtClean="0">
              <a:latin typeface="Gotham Rounded Book" pitchFamily="50" charset="0"/>
            </a:endParaRPr>
          </a:p>
          <a:p>
            <a:pPr>
              <a:defRPr b="0" i="0"/>
            </a:pPr>
            <a:r>
              <a:rPr lang="cy-GB" sz="2600" dirty="0" smtClean="0">
                <a:latin typeface="Gotham Rounded Book" pitchFamily="50" charset="0"/>
              </a:rPr>
              <a:t>M</a:t>
            </a:r>
            <a:r>
              <a:rPr lang="x-none" sz="2600" smtClean="0">
                <a:latin typeface="Gotham Rounded Book" pitchFamily="50" charset="0"/>
              </a:rPr>
              <a:t>odelu </a:t>
            </a:r>
            <a:r>
              <a:rPr lang="cy-GB" sz="2600" dirty="0" smtClean="0">
                <a:latin typeface="Gotham Rounded Book" pitchFamily="50" charset="0"/>
              </a:rPr>
              <a:t>gan</a:t>
            </a:r>
            <a:r>
              <a:rPr lang="x-none" sz="2600" smtClean="0">
                <a:latin typeface="Gotham Rounded Book" pitchFamily="50" charset="0"/>
              </a:rPr>
              <a:t> athrawon</a:t>
            </a:r>
          </a:p>
          <a:p>
            <a:pPr>
              <a:defRPr b="0" i="0"/>
            </a:pPr>
            <a:endParaRPr lang="en-GB" dirty="0"/>
          </a:p>
        </p:txBody>
      </p:sp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I don’t like Mondays</a:t>
            </a: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92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412776"/>
            <a:ext cx="8441793" cy="4485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smtClean="0">
                <a:latin typeface="Gotham Rounded Book" pitchFamily="50" charset="0"/>
              </a:rPr>
              <a:t>Pa broblemau allai godi wrth gwblhau'r gwaith hwn?</a:t>
            </a:r>
          </a:p>
          <a:p>
            <a:pPr>
              <a:defRPr b="0" i="0"/>
            </a:pPr>
            <a:endParaRPr lang="en-GB" sz="2400" smtClean="0">
              <a:latin typeface="Gotham Rounded Book" pitchFamily="50" charset="0"/>
            </a:endParaRPr>
          </a:p>
          <a:p>
            <a:pPr>
              <a:defRPr b="0" i="0"/>
            </a:pPr>
            <a:r>
              <a:rPr lang="x-none" sz="2400" smtClean="0">
                <a:latin typeface="Gotham Rounded Book" pitchFamily="50" charset="0"/>
              </a:rPr>
              <a:t>Sut byddwch chi'n goresgyn y problemau hyn?</a:t>
            </a:r>
          </a:p>
          <a:p>
            <a:pPr>
              <a:defRPr b="0" i="0"/>
            </a:pPr>
            <a:endParaRPr lang="en-GB" sz="2400">
              <a:latin typeface="Gotham Rounded Book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Label A a B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Delwedd lonydd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Byrfyfyrio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Cyfnewid 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Oedi a rhannu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Rhedeg</a:t>
            </a:r>
          </a:p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x-none" sz="2400" smtClean="0">
                <a:latin typeface="Gotham Rounded Book" pitchFamily="50" charset="0"/>
              </a:rPr>
              <a:t>Perfformio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Prif Dasg</a:t>
            </a: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23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Perfformiad</a:t>
            </a:r>
          </a:p>
        </p:txBody>
      </p:sp>
      <p:pic>
        <p:nvPicPr>
          <p:cNvPr id="4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4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>
          <a:xfrm>
            <a:off x="395527" y="1556792"/>
            <a:ext cx="8369643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"/>
              <a:defRPr b="0" i="0"/>
            </a:pPr>
            <a:r>
              <a:rPr lang="x-none" sz="1400" b="1" u="sng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Crëwch berfformiad byr yn dangos rhywun yn cael ei holi gan yr heddlu</a:t>
            </a:r>
          </a:p>
          <a:p>
            <a:pPr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4: Gweithio'n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llwyddiannus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mewn pâr, gan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feddwl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am eich sgiliau Drama</a:t>
            </a:r>
          </a:p>
          <a:p>
            <a:pPr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5: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Ysgogi 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syniadau mewn pâr, gan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ddangos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sut gallech chi ddefnyddio eich sgiliau Drama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6: Gweithio mewn modd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sensitif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ag eraill, gan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werthuso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wrth ymarfer er mwyn gwella'r perfformiad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>
          <a:xfrm>
            <a:off x="395536" y="3068960"/>
            <a:ext cx="8369642" cy="1815882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"/>
              <a:defRPr b="0" i="0"/>
            </a:pPr>
            <a:r>
              <a:rPr lang="x-none" sz="1400" b="1" u="sng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Perfformiwch eich golygfa yn cynnwys rhywun yn cael ei holi gan yr heddlu gan ddefnyddio aml-rôl</a:t>
            </a:r>
          </a:p>
          <a:p>
            <a:pPr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4: Dechrau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meddwl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am aml-rôl, gan ddefnyddio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un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sgìl Drama ar gyfer yr aml-rôl yn achlysurol</a:t>
            </a:r>
          </a:p>
          <a:p>
            <a:pPr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5: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Dangos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aml-rôl gan ddefnyddio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o leiaf dau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sgìl Drama ar gyfer yr aml-rôl 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6: 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Defnyddio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aml-rôl mewn modd effeithiol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drwy gydol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y perfformiad gan ddefnyddio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mwy na dau</a:t>
            </a:r>
            <a:r>
              <a:rPr lang="x-none" sz="1400" b="1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sgìl Drama 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>
          <a:xfrm>
            <a:off x="395536" y="5013176"/>
            <a:ext cx="8369643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"/>
              <a:defRPr b="0" i="0"/>
            </a:pPr>
            <a:r>
              <a:rPr lang="x-none" sz="1400" b="1" u="sng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Myfyriwch ar y gwaith a gynhyrchwyd yn y wers</a:t>
            </a:r>
          </a:p>
          <a:p>
            <a:pPr indent="-609600"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</a:t>
            </a:r>
            <a:r>
              <a:rPr lang="cy-GB" sz="1400" dirty="0" smtClean="0">
                <a:solidFill>
                  <a:srgbClr val="7030A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Rhoi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sylw cadarnhaol neu feirniadaeth adeiladol ar berfformiad (gan ddefnyddio </a:t>
            </a:r>
            <a:r>
              <a:rPr lang="cy-GB" sz="1400" dirty="0" smtClean="0">
                <a:solidFill>
                  <a:srgbClr val="7030A0"/>
                </a:solidFill>
                <a:latin typeface="Gotham Rounded Book" pitchFamily="50" charset="0"/>
              </a:rPr>
              <a:t>dwy seren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a dymuniad)</a:t>
            </a:r>
          </a:p>
          <a:p>
            <a:pPr marL="609600" indent="-609600"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</a:t>
            </a:r>
            <a:r>
              <a:rPr lang="cy-GB" sz="1400" dirty="0" smtClean="0">
                <a:solidFill>
                  <a:srgbClr val="FF000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Egluro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eich sylwadau, gan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gyfiawnhau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eich penderfyniadau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</a:t>
            </a:r>
            <a:r>
              <a:rPr lang="cy-GB" sz="1400" dirty="0" smtClean="0">
                <a:solidFill>
                  <a:srgbClr val="00B05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Gwerthuso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perfformiad, gan awgrymu ffyrdd y gallai'r perfformwyr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wella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eu</a:t>
            </a:r>
            <a:r>
              <a:rPr lang="cy-GB" sz="1400" dirty="0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perfformiad 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Erbyn diwedd y wers...</a:t>
            </a:r>
          </a:p>
          <a:p>
            <a:pPr>
              <a:defRPr b="0" i="0"/>
            </a:pPr>
            <a:r>
              <a:rPr lang="x-none" b="1">
                <a:solidFill>
                  <a:schemeClr val="bg1"/>
                </a:solidFill>
              </a:rPr>
              <a:t>Amcanion Dysgu</a:t>
            </a: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936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41168"/>
          </a:xfrm>
        </p:spPr>
        <p:txBody>
          <a:bodyPr>
            <a:normAutofit/>
          </a:bodyPr>
          <a:lstStyle/>
          <a:p>
            <a:pPr marL="0" indent="0">
              <a:buNone/>
              <a:defRPr b="0" i="0"/>
            </a:pPr>
            <a:r>
              <a:rPr lang="x-none" sz="2400" b="1" smtClean="0">
                <a:latin typeface="Gotham Rounded Book" pitchFamily="50" charset="0"/>
              </a:rPr>
              <a:t>Er mwyn bod yr aml-rôl yn llwyddiannus, mae angen i ni ddefnyddio/newid y pethau canlynol:</a:t>
            </a:r>
          </a:p>
          <a:p>
            <a:pPr marL="0" indent="0">
              <a:buNone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Mynegiant wynebol</a:t>
            </a: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Iaith y corff</a:t>
            </a: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Ystumiau</a:t>
            </a: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Lefelau</a:t>
            </a: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Llais 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Sgiliau Drama</a:t>
            </a: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82996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32299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798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data:image/jpeg;base64,/9j/4AAQSkZJRgABAQAAAQABAAD/2wCEAAkGBxQSEhQUEhQVFhQXFxQUFBUXFBgXFxQUFBQWFxQUFhQYHCggGBolHBQVITEhJSkrLi4uFx8zODMsNygtLiwBCgoKDg0OGhAQGywkHyQsLCwsLCwsLCwsLCwsLCwsLCwsLCwsLCwsLCwsLCwsLCwsLCwsLCwsLCwsLCwsLCwsLP/AABEIALgBEgMBIgACEQEDEQH/xAAcAAACAwEBAQEAAAAAAAAAAAADBAECBQAGBwj/xABGEAABAwIDBAcCDAMIAQUAAAABAAIRAyEEEjFBUWFxBRMigZGh0QYyFEJSU2JykpOxweHwIzOiBxZDVGOC0vHCFRdzssP/xAAaAQADAQEBAQAAAAAAAAAAAAAAAQIDBAUG/8QAJhEAAgIBBAICAQUAAAAAAAAAAAECESEDEhMxQVFh8CIEMkKhsf/aAAwDAQACEQMRAD8A0CxcGLus4qab102zKkQaU7EJ9EboTTxxVzSBGqa1GvInBMzhhhxVnYUbz4JxtEBXgKuaXsnij6M9tDkrigeCdbTCnIEuZhxoSFMbV3VjZKYqUxs1Q2A7Qjex7EDFtqk1Ec01U0wjcn2G1+ALaqguR8gUABPcg2soxMsooYcriqVEpMpIlwgqjjKo+oSrMupGUNEKOoTPVqhlFhQE01MBdUfCAcQFai30S5JBi8aKIO4pcVryr/Cyr436I5F7GGUSdbK+miWGMXOxSlwl6GpxGzWUdckjieCawbC+8WUvTaVspTTdIOypwTNCg53AK1IACE1QfAWLZokQMKAECrhieATwqBKV64CSbHRnCpBTAxCzsRVuhfCFdWSbHwhcsn4QuSodnHmozIMqQtCA4rK3XpeykQgLDiqriolsykOSodjQqKS5LZlIqIoLDqZQBUXGoUUAUvUaoJJU50wLlSHKgurCyBEyuD1BcpBSGEZWtoquqHVS7gqXSwBBqSuL1ICkBMBerdLELSLJVXYZbQ1VEynptmdC6E27CKnUxqtuWJjxyF4U9WdyaHJWBUPW+ClpX5A08ITwWlhjkEIAroVWuueepKXZvGCj0OmpxV214CyutKjOVm0XZrPxSTxGJSjnlL1CUJBZerVS5qKriUMqxBetXIELkUIc61T1iArLSiLCh6u16CERqTGHFXgr5kFrQiNgKRlg5Xa5Q2qNyK2u3ckUc08FLW8CiDFhWGLCm2PAHIdqkUld5M3BUZjMQnbAgMCu1oVDV3qEAXeAhkKwVg9IAQUhFDlfMiwoCGqwCIpCVjopChxRhCmEWKhRz+aA6otA0kM4cLSM4kSjLwZ5euaSTCfFAbVR4aDYK+SPojjl7JoUY1RDhgRayu2uCFzqoiywbZukhd1EBCdG5TVqbkCU0iWznNQ3tRGonVKseRZ8CfVyqGitJtIBQ4BG5BTM/qFCegKUWgpnzzo/pxxqh1Qki410nl+7L1jXSJ2HRfMXAjT9Vs4L2nq02BgIO7NJy62AKy09VrsbjZ7hpVw5ZfR3SgqU2udYmG6i5i5jYtJhGtl0JpozqgmZWFRVFTgmsPTAvtSboaVlsNTLjcW2pp+C3G25D+ELvhfFZts0pB6OEbFx5opYxogAEjaUkMSVHWb0sjwNOqIL6qC+qrUmg6ymIpWdtVBUKpjW5TrIKHS8laWCG8jTXlMMISjRaV3WwpaKs0QWo7WBZHWlGZiyLTZS4saZoEDYhuSzMSpNdKmOw2YoZrygvediCQdqpITY9RrSYldWrQbJLRDfUlFCsdbUlL1X3QASrGVVCskSU01lrpVjo2Kxqu3HwSYINkG1QWIHWqlTEQCToASeQRkeA8qH4gMEuMAbVh1/aOi1pOaY2bV5Pp32ifWOVpinsG022+ihzQ0j3OP6fo02yXg7g0gk9wXmMT7bHP2Wdm1ibyBpI4ryPWknRXMawJ0lZObHR63++bvm2+JXLyPWFclul7CijSRZWABHH96qa7bNOz8UJjN3ggYwKjhYHl6iEzhelalKcpNxB2+G5Iydm79lXY5LoR7H2d6cYWEVnHMCNADIJjUnivV0a2HcYFduoGrRc6C54FfJg8LmkE7Qq5JCpH2Dq6PzzZ+s31XdRRn+cznnZ6rz3sj0n0a9jaeLY5lQC9TM7I6N8XDuEQvo1D2LwL2hzaZLXAEHM64NxZJ60kWoJnnOpoj/AB2cO2z1Utp0rfxmce3Tt/UvTj2HwfzR+271Vh7EYP5o/bd6pc0h8aPMdTR+eZ9tnqoPU7KzPts9V6Wt7H4Fgl7A0b3VCPxKzMR0f0Uz6R+g57v6hbzQtWT6/wAFtSMutRonWuy3+oz1VmOogAdcz7yn/wAl2IbgPiYZ5+tVLfwLlnVqFF3u0WN/3PcfEuA8lonqMn8Uaodh/wDMU/vGeqpUFAj+fT+9p/8AJYx6MpjW/f6KwwNL5A8z+JVJTC0ajRhv8xT4/wARnrdWDcPsr0zw6yn6rJOFpfNs+yFIwVKPcb4QnU/YribYFCP59L7yn/yVXfB7xXp/eU/VYbuj6XyY5E/mr0MJTGrGu+tm/wDEhS1qDuJtsND5+n94z1VycP8AP0/vGeqUoU8J8fC97azp+yfVaOHwnRjtab2fWLz5tJCzcpopUB6vCkfz6c//ACs9VDqOG+fp/eU/VbWG9mujqnuBrvq1SfIOTH9y8H81/W71U8sh7Ueb6rD/AD9P7xnqqmnQ/wAxT+8p+q9N/cvB/Nf1u9VH9y8H81/W71RzSFsPOUBQBnr6dv8AUp+qLXr0HC9anfc9vqs3H9JdCUy5uWo9zSQ4NbVsRqO1AXnOkPavo0fysDUcdmetk/8ArmRvk2FJHpaoogHLWZMW/iU4n7SwsV0WKgObFiCIIFSkLXnQ8V5rEe1FInsYSk3galV/mHD8EpiOn4/wKA4RVPn1ibcn2Kkbj/ZTDyScSIH+rR0iTEOleXx1Ok0xSc9zYgl0Ak8CNiHX6WdUluSmJ+SCPNxKUfSnTVFewLmqNg7+S5zu4KPghHHv0Qy4gwnjwAQPO5ch9bxUIoAwvyGgHDQRxuUPJ4cFzTJ3BH6sbdeWiOgKh0a2C7cRpu3KtTKNsA85Vc6KANIXOK2ujKIIYMjD2C4ywE++bzlJ0TVWmGf4AdAJLgwAC5J1pjQeq7I/oZySaazkwevFOjz+Frlj2utLXA3uDBmCNo4L7f0X/aPhm4aka9XNXyDrG02E9oa7A0eK+N+0+G6p7WhrQYM5QI1toBsO5Z9JxAEyuPU06dG0ZYtH2j/3RbVcW0qYZaQ6q6Sd8taYH2kDFe02Iqa1SAdjIYO4tv5r5CHwmBi3xAeYA+UfBOG2PaBuT8n0A4sOcZdmcNZMuE75uqVMcxvvPaOZC8FRxNyTM7TPonMHhOtcQ0xt0P5LR69eCdh7SjiGv91zXciCrGs0ENLgCdASJPILDo9BNDQHmXSHGLWF4nUD97lh4yg8Pdla4CXEN94gCdonSN6XOGw93JXCV5joXpF7WOAbnh5mXEEAxpY2sd3mtY9KkAEsiZi+6JOml/IrTlQtjNAgqC4jaPFY/SvST203Edk2iCM3vRukf9LzALqjrkuce895UvWXgNh72piQ0S5wA3yqM6QYWlwe3KDBM2ndK86zoEEA9YdNCNTfbKyMVh3UyWu0kkRtgx4pc49h7il0xRJIFRtrm8CN8myYrdI02AZntEiRfUa2XzsPaL/soHwgmT3RwUvWfoaie7xHtPRAsC7u9Uuf7QcRTjqnOba4Li5s8GukAcl4xrvz5JHE1pJUW5djSo+n9Hf2zYhpitQp1RtLXGm6O8OB8l7Doj+1bA1oDzUou+myW/aZIjnC/PbSnKctN9okDeN6TgirZ9v9pukei8Y8MqgOJOUYmkRmba3abJcJIs4EXXiPbD+z6thG9Yx3X0i6AQ3K9ubQObedNQe4LxrahsQY4/hdbf8Ae/GNp9Ua7nM2NcJII2hw7R5EkKKa6C77PO1WxpM6cB+qHRpEmSDfT1Xr+jek6Nek9leiH1ZLm1g7K8k65jeRw05aoL6bW3gWFju9Enq1gErPO/8ApztsDd+zorvGQAHxGn6oj8XJ3md6s1zT7wmNAPVVb8iIwxm5uBzC6vUmZAGzSVbG1xADbCNAEHDXsUl7Ap1o3Dx/RctEMp7guRuQ6MgQIAiT+4ViwgoLHgfkUZxI4TfnxWoBKdMOIzDwtPBK1ZbqNuncj03wZ1/e1bWFw7ajc0DNxGqhy2iCYTBF1Kk4Eg5APdcdp2tm912Jw5YDL77AQ8EjTaE04ZWtik0gNAHZJMnLt4R5ldRqscS2rRIBcS17AQ5knSDZzeC+i/TTfFF+K+DztVfkwHtpbEE7pHn+i84XyPwXqfajDl+IcbZTmHhUf47Fht6LvcnTYNNi8DUktzs74rAbovRwEZiLA6zfYjdH9EFziHtgaXtfYYTNHBWGbtDfoRuuLp3DU3NJLSXTEhxuI2gx+K5nPvaWq8gR0Axp1ncNv6hbWEw4ptsACbD8+4InR1Nhk1DkEgAkxJMmBAO4eKLjXNLgKYdZsOcXMyuIJuwg2GztQeF1cIv+TBgzh3ubLBN732bNu9Z/R+Np0KpDmCpBcHNJc0EvtGeCIBOyUxVxj2tgSGkiQO0Y3mCJ5Sg9aSLttu07yFde+hLAbAVIyuYSyRMQ5vaa7M0QNbtaQSIuNNVWnXBqBouBI12lriY8EGpXc1pdHBt9vhs9Ep0e89dT2y6Nf9vqom80gNLEua0hxaXSYcJDWkcXHQzEQN6z6bqbqzg5r2M1BYwPcNCAXCMwmZM8E/U7QLXNJB5eIukHuAfFIvbVAc21gQbkaQq23K/j79oqM6VV9+/Jv1eh69FjTXplsu7JOUidQRBPFZfSODbVGYtdF9lwY1A7vAI+F6aqPmnUpSTdgbVee0Mxd75IFhsH4IVPF1PhDKQZAqFrQ19z2jAgiJ9U9l/iiW6yeZxHRzhpoNN6QJ7UeK+ndOeyVenSNXJMEB2WSQ2YLiLzHivFVujmtfmInQANaQBH0UpKUP3f0CaZn5HGTFrXjUmAsjGUy1xBIPJeirUXuPZhoiJnZyCtQwTWTaTOpEk8gdFK1Eh0YOBwT3bIG91h3JupgiSMpLnCxMQAI2JvFvLnW04mI4eSfwUubYCxglEtR9guwOEwYZcwTuiw9UHHUHVHBx7LQI4m62GU95n8FWqwGMyxWpmy2hPo/DsbdoJ2T+9VerjWkEBuY6QNO9dinkMMbNB+qyKFJ3vEGPDzTUd2WLKLYbCZzlnKR+4EbE9/6O3VzwO71KHhnhpPlP4Jui7OJeIGydvcqlKQkkZGIoNHuOzRvm5PkEu5x2Gd6b6Uq5iGMYbXkaabtEo2hY5rOnXhuWsesiZwDt6lE6lvFcixD+IwmcC36KDgWAAOF423KZxBJhrdALfvlCF8EcblxB5LLd8hgVHRjdQ53A6gjYnMBRLbTb8bouGw2WbzN0cGx0m3NTKbeCWxTGdHh4s4tILnW3uDQSRt90JerRrNDOrqaMymXFpJzOMweBA7lqNaYuJjdqT+A5q4Y47MvK5+1+icZS6BWQGg3qEAQ286w0Aiecor3scYY0gQLkanbC6nhmjW537fFONw8Dtdgbo7R/2+sJ8du2XeKF2U7D9lLVekerqvY5h7I0Lg3tOZmaSTzFtug1Wh8KAtSF/lHXx2d3mgfBmzmcA47TAWsYqIg2IAqxLG5QIEgGAdQJ/Haoa8MAa3TYNg7tiG+tNglsVigwQILzyMaahVQBq+Law9oy7cNiXZjQ9wAmSYHP0WS50/mtLAUwxhe7V0sZvyj33Dn7s/XTlUVYDWLeDG4CBNp2kxxQsB/PofWpjxfP8A5INdwIJHK5vvR6DCMSySJFVluTxpK5V7YGiTBQj1NN7KlRwpdvtVRTa9zS5pbmDHAhxvtB2ouIEOI3E/ioaQdYhdCAX6Yo06sdTjevc05szMPSoOYCCACWCHkz3RxWLR6ypiabBULicsOz3EA6OmQde8r0BpBpsI32jxWVjuhGF3WUyWOuZb52hUpZA3D0dispjEPc2CXN62oJYPekOGggyJ2IjKgPvfa29+9eYo0HNc09YYESI96DPaW1RrB3Pd6b0TyKqC4jAjUWnRzdCkngsnO23yh+a0KVYj8xsPMIjqTXiwE/JNweROvI35rCWmmOzyWMotkhjs0kyAZvw4boT+CpFrQIPfMrSq4MA9nskfls4IXWFtni28H81nPdQ0AabkbhPfuUuB5I7WM+KZ56j1Q3NPajuBFyI/7WdmioFkGmvch1KU6k/vzU1Kjh8UIb4cO008VSsZgVSS8xOvgNk7lq4RrsozbrXlRicGHERYC/M8UQUnAQDyW0pJoislalObDes3GsyuuBO6dFp1nhgG13BYmKqnMToDx08U9O2KQYPPDzXJcHmuWlEnqqbQiBqhrIRWt7lyqDfRCi2V6vepFLcrSmG4MwC85Gm4nUj6LNTzsOK0jpJdlKKQAQE03DGJecg1uO0Rwbr3mBxVXYtlP3BB+UYLu4aN7r8UoXvqGdAbknU962URjT8Y1lqYvvN3eOje6/FBLS67z3KaVMNBiJtrqZ3KH1oETxhMAmYNiLd2380AuLrDRDEu5IeOxIY2GkZiYjaBGu5AE4rFNYCGnt22T4rIqVJJJ1Jk8yoq1S4kkkk6k3JVGhWkA1gMKajwwECdXHRrQJc48AAT3LVxpDiMghoAa0HUMb7g56k8XFVwVHq6Mn36/iMO0+Wd48GcUamFlqZwMz3U5ttNvG2i0urPwkOMwKgOtrEfmFdo7TRxHlf8lRz7k8ys1HAUOdIiKlQbnvHg4pdpTvToivU+sT9q/wCazwVoIY1GzdF5tFzznyVGuhcx3AGbX2XFxuXVmEEg2IJBG4jVAC2KobRxJk8J296TDoWm12xK4mhplbziTJk7P3oqTAJRxk+9rv8AX1/7TQcsZGoYgt4jd6HYm0DRuMrg2ffcR7w/5DgfEKtWhAkQ5u8acjuPApWnUBEg/viEajXLTIPA7QRuINiFm0AtUww+LYoQruae2JGn7K1cjX+7DXfJJ7J+q46HgfHYl6jCJDhpYgiCOYWctNMBJ9RpMtPcUJ2V2tj5ItXBSZaYPkgF7mWcJG+B+KzcGh20RUpCYG5BqgxDddhV6tTNEGI2IeeNTG2YtG9Cse8Tp4cnU380ji8G7N2YFjtTdfpMA9m/FZ2Iq1DJ2HcNhW8FIWBUg/shcqfB3biuWwHvcyYp4IwHPIY03Bdq4fRZqedhxRHYllP+WL/OPALv9rfdZ5nis2vjS4mJJOpNyeZUUBoOxbKfuCD8t0F3cNG+Z4rPfiHPJib6k3J71WnhybuTVOAQNBtIEnuCfQgVOgBc3KPIjbM90fmf3dUqOE2mNkmSlqlbcjsQWpVjRUZTm5UUqe9RicWxrXCTmjsgREna47hu28ExkYrFtaC0Tmi0RAO8nlsWM5y4lUJlUlQEi60Oh8CK1TK45abQalV3yabLuPPYOJCRC9IaPUYdlL/Er5a1b6NIfyaZ5ntHuRJ0NFK2INR5eRlmMrfkMaIYzuEd8q9MobAjALFjL4f353Au8o/NK7DyKcoaVDsDfN0t/PzSoH5pAzW6fH8Z3EMPjTassrV6f99p30qR/oA/JZLiqQmEaUTKMoMiSTbaIi/Iz5FAa5GoNDnNDnZQTBdExxI3IEDcrtcquKpKYAKuGIkiIAm5g67N6VIWobhKVMKQHEEQLxN43jfH584pMYGlVIMg+h5jaE/QrB1hObdv0HZ2nlHis0hQHJtAbIcm6eKkBtQZmiwPx2jgdo4G26FkUcVsd9rcANC0C54/imZ8YB7jooaEO1sLAzNOZnyhs3B7dWny3EpZzZ1U0K7mHM0wdOYOoI0I4FODJV0inU+STFNx+iT7h4G3EaKKAxquBHxfBJ1CW2cLcdq26tItJa4EOGoNiEJ7QbEKXFMDCdhabviwVdmDA0HinK/R21vglXEtNwoakhU0Wg8PALl3XjcVyjI7Ltpudrom6FC4DQS46ACSVBduUCy7QC12FpgkHflMgcJ08EB9SFSpVQNUUBZ1QlFpU966myEtjcZFm6/ggA/SNQsa02Gacu+B8aN2wHbB3LHLlD3k3JJNrkyYAgBDLlSQEkqzQqNCK0TZMDW9msA2rVL6v8mi01a3Fo0ZzcbeKaq4h1V76r/eqHMR8kaNaOAEBN47D/B6FPCD33Za+K5n+VSPIX8ClWsWUnZRZiIVDWqygdHMMU32sSADtERI5dkJcFHcAKYANy6Tzyh3/wCiEAkDNbpzTDnfh6J8ishy2emR/Cwp/wBEN+yf1WM5WiX2QCrgoUq4KYg7KTspdHZBDSdxIJAPOD4IT1ZtUgEAmDGYbDBkT3qpEoQFWlEcARdCIVmuQApVokG0kXPcNZQSFqsqEEEGCLgrOxDIcbATe1hroBsCpMYIFMUMSW2+LIJAgHucQYS5UJgajaggGRebTcX0dax8kQFZdGsWmWkgwRbaDqOSdw9QOgCGkNvmeO0R8kn8CVLQqNOhjrBlUZ2CzTo9n1Hbvom3LVTiMJDc7Dnp/KAgt3B7finyOwlZ7XzojYfEOYczDB05jaCNCOBUtAQquaDqtACnW92KdT5JMU3n6JPuHgbcQk69EtcWuBa4agiCpGJ/AR+4XJi65FILFi6EvUrLly1EDaJTLGQuXIYEdIdinmJyud7jYkubN3m/ZbuO06bSsIlSuVR6Ao5yq0LlyYBQF6L2RwjQ5+KqiaVAZgPl1f8ADYO+D4LlymbwNDLcPUqF1WpZzyXvJ0vsA1gC3cla1WNL8YK5cuWcndBLAJ+Kc0D3bazbz0Q8RXe4w2BNhzO1cuTQrdGl0tXyvYwaX2QdgHPRBXLk08lmz0rfDYQ/RqDwLFiOULloiX2VUgrlyYi4KbGG/hdYDMPyPbHuEiWHiDDu9pXLkgFSqLlyYF2uUVGSIK5cgBZ2DdlLxBDTDo1AOjiPkk2nf3SsuXKkxkKQVy5UA5RxU5GvIa0WzBgJjcYjMPNGFQEwCDxEweIkLlyloTLynqGPsGVRnYLNvD2fUdu+iZC5coAL8EonTEAcDSfI5xaVC5ckM//Z">
            <a:hlinkClick r:id="rId2"/>
          </p:cNvPr>
          <p:cNvSpPr>
            <a:spLocks noChangeAspect="1" noChangeArrowheads="1"/>
          </p:cNvSpPr>
          <p:nvPr/>
        </p:nvSpPr>
        <p:spPr>
          <a:xfrm>
            <a:off x="261938" y="-6858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>
              <a:defRPr b="0" i="0"/>
            </a:pP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8369642" cy="448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Ar ôl gwylio'r perfformiad, atebwch y</a:t>
            </a:r>
            <a:r>
              <a:rPr lang="cy-GB" sz="2400" b="1" dirty="0" smtClean="0">
                <a:latin typeface="Gotham Rounded Book" pitchFamily="50" charset="0"/>
              </a:rPr>
              <a:t> cwestiynau</a:t>
            </a:r>
            <a:r>
              <a:rPr lang="x-none" sz="2400" b="1" smtClean="0">
                <a:latin typeface="Gotham Rounded Book" pitchFamily="50" charset="0"/>
              </a:rPr>
              <a:t> canlynol:</a:t>
            </a:r>
          </a:p>
          <a:p>
            <a:pPr>
              <a:defRPr b="0" i="0"/>
            </a:pPr>
            <a:endParaRPr lang="x-none" sz="2400" b="1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 b="0" i="0"/>
            </a:pPr>
            <a:r>
              <a:rPr lang="x-none" sz="2400" b="1" smtClean="0">
                <a:latin typeface="Gotham Rounded Book" pitchFamily="50" charset="0"/>
              </a:rPr>
              <a:t>Pa sgiliau gwnaethoch chi eu defnyddio i gwblhau'r dasg hon?</a:t>
            </a:r>
          </a:p>
          <a:p>
            <a:pPr marL="571500" indent="-571500">
              <a:buFont typeface="Arial" panose="020B0604020202020204" pitchFamily="34" charset="0"/>
              <a:buChar char="•"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 b="0" i="0"/>
            </a:pPr>
            <a:r>
              <a:rPr lang="x-none" sz="2400" b="1" smtClean="0">
                <a:latin typeface="Gotham Rounded Book" pitchFamily="50" charset="0"/>
              </a:rPr>
              <a:t>Pe baech chi'n cymryd rhan yn y dasg hon eto, beth fyddech chi'n ei wneud yn wahanol y tro nesaf?</a:t>
            </a:r>
          </a:p>
          <a:p>
            <a:pPr marL="571500" indent="-571500">
              <a:buFont typeface="Arial" panose="020B0604020202020204" pitchFamily="34" charset="0"/>
              <a:buChar char="•"/>
              <a:defRPr b="0" i="0"/>
            </a:pPr>
            <a:endParaRPr lang="x-none" sz="2400" b="1" smtClean="0">
              <a:latin typeface="Gotham Rounded Book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 b="0" i="0"/>
            </a:pPr>
            <a:r>
              <a:rPr lang="x-none" sz="2400" b="1" smtClean="0">
                <a:latin typeface="Gotham Rounded Book" pitchFamily="50" charset="0"/>
              </a:rPr>
              <a:t>Sut gallech chi oresgyn unrhyw wallau a wnaethoch?</a:t>
            </a:r>
          </a:p>
        </p:txBody>
      </p:sp>
      <p:sp>
        <p:nvSpPr>
          <p:cNvPr id="6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cy-GB" b="1" dirty="0" smtClean="0">
                <a:solidFill>
                  <a:schemeClr val="bg1"/>
                </a:solidFill>
              </a:rPr>
              <a:t>I orffen</a:t>
            </a:r>
            <a:endParaRPr lang="x-none" b="1" smtClean="0">
              <a:solidFill>
                <a:schemeClr val="bg1"/>
              </a:solidFill>
            </a:endParaRPr>
          </a:p>
        </p:txBody>
      </p:sp>
      <p:pic>
        <p:nvPicPr>
          <p:cNvPr id="7" name="Picture 2" descr="WJEC_Logo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header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89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en-GB" dirty="0" err="1">
                <a:solidFill>
                  <a:schemeClr val="bg1"/>
                </a:solidFill>
              </a:rPr>
              <a:t>Cydnabyddiaeth</a:t>
            </a:r>
            <a:endParaRPr lang="x-none" b="1" smtClean="0">
              <a:solidFill>
                <a:schemeClr val="bg1"/>
              </a:solidFill>
            </a:endParaRPr>
          </a:p>
        </p:txBody>
      </p:sp>
      <p:pic>
        <p:nvPicPr>
          <p:cNvPr id="5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763" y="1365337"/>
            <a:ext cx="840482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4"/>
              </a:rPr>
              <a:t>Steve McFadden, Flickr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5"/>
              </a:rPr>
              <a:t>The Incredible Hulk </a:t>
            </a:r>
            <a:r>
              <a:rPr lang="en-US" sz="1600" dirty="0" err="1" smtClean="0">
                <a:latin typeface="Gotham Rounded Book" pitchFamily="50" charset="0"/>
                <a:hlinkClick r:id="rId5"/>
              </a:rPr>
              <a:t>gan</a:t>
            </a:r>
            <a:r>
              <a:rPr lang="en-US" sz="1600" dirty="0" smtClean="0">
                <a:latin typeface="Gotham Rounded Book" pitchFamily="50" charset="0"/>
                <a:hlinkClick r:id="rId5"/>
              </a:rPr>
              <a:t> </a:t>
            </a:r>
            <a:r>
              <a:rPr lang="en-US" sz="1600" dirty="0" err="1">
                <a:latin typeface="Gotham Rounded Book" pitchFamily="50" charset="0"/>
                <a:hlinkClick r:id="rId5"/>
              </a:rPr>
              <a:t>Ghostgd</a:t>
            </a:r>
            <a:r>
              <a:rPr lang="en-US" sz="1600" dirty="0">
                <a:latin typeface="Gotham Rounded Book" pitchFamily="50" charset="0"/>
                <a:hlinkClick r:id="rId5"/>
              </a:rPr>
              <a:t>. Deviantart.com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6"/>
              </a:rPr>
              <a:t>Gage. Simon Cowell, Wikimedia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>
                <a:latin typeface="Gotham Rounded Book" pitchFamily="50" charset="0"/>
                <a:hlinkClick r:id="rId7"/>
              </a:rPr>
              <a:t>Taylor Herring. Lord Sugar, Flickr Creative Commons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smtClean="0">
                <a:latin typeface="Gotham Rounded Book" pitchFamily="50" charset="0"/>
                <a:hlinkClick r:id="rId8"/>
              </a:rPr>
              <a:t>Shaggy a </a:t>
            </a:r>
            <a:r>
              <a:rPr lang="en-US" sz="1600" dirty="0">
                <a:latin typeface="Gotham Rounded Book" pitchFamily="50" charset="0"/>
                <a:hlinkClick r:id="rId8"/>
              </a:rPr>
              <a:t>Scooby Doo </a:t>
            </a:r>
            <a:r>
              <a:rPr lang="en-US" sz="1600" dirty="0" err="1" smtClean="0">
                <a:latin typeface="Gotham Rounded Book" pitchFamily="50" charset="0"/>
                <a:hlinkClick r:id="rId8"/>
              </a:rPr>
              <a:t>gan</a:t>
            </a:r>
            <a:r>
              <a:rPr lang="en-US" sz="1600" dirty="0" smtClean="0">
                <a:latin typeface="Gotham Rounded Book" pitchFamily="50" charset="0"/>
                <a:hlinkClick r:id="rId8"/>
              </a:rPr>
              <a:t> </a:t>
            </a:r>
            <a:r>
              <a:rPr lang="en-US" sz="1600" dirty="0" err="1">
                <a:latin typeface="Gotham Rounded Book" pitchFamily="50" charset="0"/>
                <a:hlinkClick r:id="rId8"/>
              </a:rPr>
              <a:t>NeoseekerStitch</a:t>
            </a:r>
            <a:r>
              <a:rPr lang="en-US" sz="1600" dirty="0">
                <a:latin typeface="Gotham Rounded Book" pitchFamily="50" charset="0"/>
                <a:hlinkClick r:id="rId8"/>
              </a:rPr>
              <a:t>. Deviantart.com Creative Commons.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err="1">
                <a:latin typeface="Gotham Rounded Book" pitchFamily="50" charset="0"/>
                <a:hlinkClick r:id="rId9"/>
              </a:rPr>
              <a:t>S_herman</a:t>
            </a:r>
            <a:r>
              <a:rPr lang="en-US" sz="1600" dirty="0">
                <a:latin typeface="Gotham Rounded Book" pitchFamily="50" charset="0"/>
                <a:hlinkClick r:id="rId9"/>
              </a:rPr>
              <a:t>. Home Alone, Flickr Creative Commons.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r>
              <a:rPr lang="en-US" sz="1600" dirty="0" err="1">
                <a:latin typeface="Gotham Rounded Book" pitchFamily="50" charset="0"/>
                <a:hlinkClick r:id="rId10"/>
              </a:rPr>
              <a:t>Hollyoaks</a:t>
            </a:r>
            <a:r>
              <a:rPr lang="en-US" sz="1600" dirty="0">
                <a:latin typeface="Gotham Rounded Book" pitchFamily="50" charset="0"/>
                <a:hlinkClick r:id="rId10"/>
              </a:rPr>
              <a:t> - Rex Shutterstock</a:t>
            </a:r>
            <a:endParaRPr lang="en-US" sz="1600" dirty="0">
              <a:latin typeface="Gotham Rounded Book" pitchFamily="50" charset="0"/>
            </a:endParaRPr>
          </a:p>
          <a:p>
            <a:pPr>
              <a:lnSpc>
                <a:spcPct val="120000"/>
              </a:lnSpc>
            </a:pPr>
            <a:endParaRPr lang="en-US" sz="2000" dirty="0">
              <a:latin typeface="Gotham Rounded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26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1.onsugar.com/files/2014/03/21/809/n/1922283/84cfa259293dc674_Parent-Trap-Thumb.jpg.xxxlarge/i/Parent-Trap-Lindsay-Lohan-GIFs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843808" y="1844824"/>
            <a:ext cx="410445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Aml-Rôl</a:t>
            </a:r>
          </a:p>
        </p:txBody>
      </p:sp>
      <p:pic>
        <p:nvPicPr>
          <p:cNvPr id="10" name="Picture 2" descr="WJEC_Logo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eade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513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b="0" i="0"/>
            </a:pPr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43093" y="1196752"/>
            <a:ext cx="8466322" cy="4735612"/>
            <a:chOff x="343093" y="682470"/>
            <a:chExt cx="8466322" cy="4735612"/>
          </a:xfrm>
        </p:grpSpPr>
        <p:grpSp>
          <p:nvGrpSpPr>
            <p:cNvPr id="9" name="Group 8"/>
            <p:cNvGrpSpPr/>
            <p:nvPr/>
          </p:nvGrpSpPr>
          <p:grpSpPr>
            <a:xfrm>
              <a:off x="476052" y="682470"/>
              <a:ext cx="8200404" cy="4735612"/>
              <a:chOff x="476052" y="682470"/>
              <a:chExt cx="8200404" cy="4735612"/>
            </a:xfrm>
          </p:grpSpPr>
          <p:sp>
            <p:nvSpPr>
              <p:cNvPr id="4" name="Rounded Rectangular Callout 3"/>
              <p:cNvSpPr/>
              <p:nvPr/>
            </p:nvSpPr>
            <p:spPr>
              <a:xfrm>
                <a:off x="476052" y="682470"/>
                <a:ext cx="8200404" cy="4735612"/>
              </a:xfrm>
              <a:prstGeom prst="wedgeRoundRectCallout">
                <a:avLst>
                  <a:gd name="adj1" fmla="val 46653"/>
                  <a:gd name="adj2" fmla="val 73434"/>
                  <a:gd name="adj3" fmla="val 16667"/>
                </a:avLst>
              </a:prstGeom>
              <a:ln w="25400" cap="flat" algn="ctr"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1100">
                    <a:ea typeface="Calibri"/>
                    <a:cs typeface="Times New Roman"/>
                  </a:rPr>
                  <a:t> </a:t>
                </a:r>
              </a:p>
            </p:txBody>
          </p:sp>
          <p:sp>
            <p:nvSpPr>
              <p:cNvPr id="5" name="Text Box 2"/>
              <p:cNvSpPr txBox="1">
                <a:spLocks noChangeArrowheads="1"/>
              </p:cNvSpPr>
              <p:nvPr/>
            </p:nvSpPr>
            <p:spPr>
              <a:xfrm>
                <a:off x="755576" y="908720"/>
                <a:ext cx="5267325" cy="4381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defRPr b="0" i="0"/>
                </a:pPr>
                <a:r>
                  <a:rPr lang="x-none" sz="2400" b="1">
                    <a:latin typeface="Calibri"/>
                    <a:ea typeface="Calibri"/>
                    <a:cs typeface="Times New Roman"/>
                  </a:rPr>
                  <a:t>Enw: @</a:t>
                </a:r>
              </a:p>
            </p:txBody>
          </p:sp>
          <p:pic>
            <p:nvPicPr>
              <p:cNvPr id="6" name="Picture 5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6444208" y="903005"/>
                <a:ext cx="1762125" cy="4438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/>
            </p:blipFill>
            <p:spPr>
              <a:xfrm>
                <a:off x="1043608" y="4875901"/>
                <a:ext cx="3429000" cy="47625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55576" y="1628800"/>
                <a:ext cx="757596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 b="0" i="0"/>
                </a:pPr>
                <a:endParaRPr lang="cy-GB" dirty="0"/>
              </a:p>
              <a:p>
                <a:pPr>
                  <a:defRPr b="0" i="0"/>
                </a:pPr>
                <a:r>
                  <a:rPr lang="x-none" smtClean="0"/>
                  <a:t> ________________________________________________________________</a:t>
                </a:r>
              </a:p>
              <a:p>
                <a:pPr>
                  <a:defRPr b="0" i="0"/>
                </a:pPr>
                <a:endParaRPr lang="en-GB" dirty="0"/>
              </a:p>
              <a:p>
                <a:pPr>
                  <a:defRPr b="0" i="0"/>
                </a:pPr>
                <a:r>
                  <a:rPr lang="x-none" smtClean="0"/>
                  <a:t>________________________________________________________________</a:t>
                </a:r>
              </a:p>
              <a:p>
                <a:pPr>
                  <a:defRPr b="0" i="0"/>
                </a:pPr>
                <a:endParaRPr lang="en-GB" dirty="0"/>
              </a:p>
              <a:p>
                <a:pPr>
                  <a:defRPr b="0" i="0"/>
                </a:pPr>
                <a:r>
                  <a:rPr lang="x-none" smtClean="0"/>
                  <a:t>________________________________________________________________</a:t>
                </a:r>
              </a:p>
              <a:p>
                <a:pPr>
                  <a:defRPr b="0" i="0"/>
                </a:pPr>
                <a:endParaRPr lang="en-GB" dirty="0"/>
              </a:p>
              <a:p>
                <a:pPr>
                  <a:defRPr b="0" i="0"/>
                </a:pPr>
                <a:r>
                  <a:rPr lang="x-none" smtClean="0"/>
                  <a:t>_______________________________________________________________</a:t>
                </a:r>
              </a:p>
              <a:p>
                <a:pPr>
                  <a:defRPr b="0" i="0"/>
                </a:pPr>
                <a:endParaRPr lang="en-GB" dirty="0" smtClean="0"/>
              </a:p>
              <a:p>
                <a:pPr>
                  <a:defRPr b="0" i="0"/>
                </a:pPr>
                <a:r>
                  <a:rPr lang="x-none" smtClean="0"/>
                  <a:t>________________________________________________________________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43419" y="1690582"/>
              <a:ext cx="74656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b="0" i="0"/>
              </a:pPr>
              <a:r>
                <a:rPr lang="cy-GB" sz="26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1. </a:t>
              </a:r>
              <a:r>
                <a:rPr lang="x-none" sz="2600" b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Am beth fydd y wers yn eich tyb chi?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3806" y="2482670"/>
              <a:ext cx="806489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b="0" i="0"/>
              </a:pPr>
              <a:endParaRPr lang="x-none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endParaRPr>
            </a:p>
            <a:p>
              <a:pPr algn="ctr">
                <a:defRPr b="0" i="0"/>
              </a:pPr>
              <a:r>
                <a:rPr lang="x-none" sz="2500" b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2. Sut rydych chi'n rhagweld y byddwch chi'n gwneud hyn?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3093" y="3490782"/>
              <a:ext cx="8466322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b="0" i="0"/>
              </a:pPr>
              <a:endParaRPr lang="x-none" sz="26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endParaRPr>
            </a:p>
            <a:p>
              <a:pPr algn="ctr">
                <a:defRPr b="0" i="0"/>
              </a:pPr>
              <a:r>
                <a:rPr lang="x-none" sz="2600" b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2"/>
                  </a:solidFill>
                </a:rPr>
                <a:t>3. Beth fydd ei angen arnoch er mwyn gwneud hyn?</a:t>
              </a:r>
            </a:p>
          </p:txBody>
        </p:sp>
      </p:grpSp>
      <p:sp>
        <p:nvSpPr>
          <p:cNvPr id="15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Ar ôl</a:t>
            </a:r>
            <a:r>
              <a:rPr lang="x-none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 </a:t>
            </a:r>
            <a:r>
              <a:rPr lang="x-none" b="1" smtClean="0">
                <a:ln w="12700">
                  <a:noFill/>
                  <a:prstDash val="solid"/>
                </a:ln>
                <a:solidFill>
                  <a:schemeClr val="bg1"/>
                </a:solidFill>
                <a:cs typeface="FrankRuehl" panose="020E0503060101010101" pitchFamily="34" charset="-79"/>
              </a:rPr>
              <a:t>gwylio'r ddau glip, atebwch y cwestiynau canlynol ar y cerdyn Twitter:</a:t>
            </a:r>
          </a:p>
        </p:txBody>
      </p:sp>
      <p:pic>
        <p:nvPicPr>
          <p:cNvPr id="16" name="Picture 2" descr="WJEC_Logo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" descr="header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5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b="0" i="0"/>
            </a:pPr>
            <a:endParaRPr lang="en-GB"/>
          </a:p>
        </p:txBody>
      </p:sp>
      <p:sp>
        <p:nvSpPr>
          <p:cNvPr id="6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I don’t like Mondays</a:t>
            </a:r>
          </a:p>
        </p:txBody>
      </p:sp>
    </p:spTree>
    <p:extLst>
      <p:ext uri="{BB962C8B-B14F-4D97-AF65-F5344CB8AC3E}">
        <p14:creationId xmlns:p14="http://schemas.microsoft.com/office/powerpoint/2010/main" val="423832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>
          <a:xfrm>
            <a:off x="370989" y="1556791"/>
            <a:ext cx="8440368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"/>
              <a:defRPr b="0" i="0"/>
            </a:pPr>
            <a:r>
              <a:rPr lang="x-none" sz="1400" b="1" u="sng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Crëwch berfformiad byr yn dangos rhywun yn cael ei holi gan yr heddlu</a:t>
            </a:r>
          </a:p>
          <a:p>
            <a:pPr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4: Gweithio'n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llwyddiannus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mewn pâr, gan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feddwl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am eich sgiliau Drama</a:t>
            </a:r>
          </a:p>
          <a:p>
            <a:pPr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5: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Ysgogi 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syniadau mewn pâr, gan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ddangos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sut gallech chi ddefnyddio eich sgiliau Drama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6: Gweithio mewn modd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sensitif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ag eraill, gan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werthuso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wrth ymarfer er mwyn gwella'r perfformiad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>
          <a:xfrm>
            <a:off x="363298" y="3007406"/>
            <a:ext cx="8455750" cy="1815882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"/>
              <a:defRPr b="0" i="0"/>
            </a:pPr>
            <a:r>
              <a:rPr lang="x-none" sz="1400" b="1" u="sng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Perfformiwch eich golygfa yn cynnwys rhywun yn cael ei holi gan yr heddlu gan ddefnyddio aml-rôl</a:t>
            </a:r>
          </a:p>
          <a:p>
            <a:pPr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4: Dechrau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meddwl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am aml-rôl, gan ddefnyddio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un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sgìl Drama ar gyfer yr aml-rôl yn achlysurol</a:t>
            </a:r>
          </a:p>
          <a:p>
            <a:pPr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5: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Dangos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aml-rôl gan ddefnyddio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o leiaf dau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sgìl Drama ar gyfer yr aml-rôl 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6: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Defnyddio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aml-rôl mewn modd effeithiol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drwy gydol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y perfformiad gan ddefnyddio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mwy na dau</a:t>
            </a:r>
            <a:r>
              <a:rPr lang="x-none" sz="1400" b="1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sgìl Drama 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>
          <a:xfrm>
            <a:off x="363297" y="4941168"/>
            <a:ext cx="8455751" cy="1384995"/>
          </a:xfrm>
          <a:prstGeom prst="rect">
            <a:avLst/>
          </a:prstGeom>
          <a:solidFill>
            <a:schemeClr val="bg1">
              <a:alpha val="80000"/>
            </a:schemeClr>
          </a:solidFill>
          <a:ln w="28575">
            <a:noFill/>
            <a:miter lim="800000"/>
          </a:ln>
        </p:spPr>
        <p:txBody>
          <a:bodyPr wrap="square">
            <a:spAutoFit/>
          </a:bodyPr>
          <a:lstStyle/>
          <a:p>
            <a:pPr marL="342000" indent="-342000">
              <a:buFont typeface="Wingdings" pitchFamily="2" charset="2"/>
              <a:buChar char=""/>
              <a:defRPr b="0" i="0"/>
            </a:pPr>
            <a:r>
              <a:rPr lang="x-none" sz="1400" b="1" u="sng" smtClean="0">
                <a:solidFill>
                  <a:schemeClr val="accent4">
                    <a:lumMod val="10000"/>
                  </a:schemeClr>
                </a:solidFill>
                <a:latin typeface="Gotham Rounded Book" pitchFamily="50" charset="0"/>
              </a:rPr>
              <a:t>Myfyriwch ar y gwaith a gynhyrchwyd yn y wers</a:t>
            </a:r>
          </a:p>
          <a:p>
            <a:pPr>
              <a:defRPr b="0" i="0"/>
            </a:pP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Lefel 4</a:t>
            </a:r>
            <a:r>
              <a:rPr lang="cy-GB" sz="1400" dirty="0" smtClean="0">
                <a:solidFill>
                  <a:srgbClr val="7030A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7030A0"/>
                </a:solidFill>
                <a:latin typeface="Gotham Rounded Book" pitchFamily="50" charset="0"/>
              </a:rPr>
              <a:t>Rhoi</a:t>
            </a:r>
            <a:r>
              <a:rPr lang="x-none" sz="1400" smtClean="0">
                <a:solidFill>
                  <a:srgbClr val="7030A0"/>
                </a:solidFill>
                <a:latin typeface="Gotham Rounded Book" pitchFamily="50" charset="0"/>
              </a:rPr>
              <a:t> sylw cadarnhaol neu feirniadaeth adeiladol ar berfformiad (gan ddefnyddio sêr a dymuniadau)</a:t>
            </a:r>
          </a:p>
          <a:p>
            <a:pPr marL="609600" indent="-609600">
              <a:defRPr b="0" i="0"/>
            </a:pP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Lefel 5</a:t>
            </a:r>
            <a:r>
              <a:rPr lang="cy-GB" sz="1400" dirty="0" smtClean="0">
                <a:solidFill>
                  <a:srgbClr val="FF000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Egluro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eich sylwadau, gan </a:t>
            </a:r>
            <a:r>
              <a:rPr lang="x-none" sz="1400" b="1" u="sng" smtClean="0">
                <a:solidFill>
                  <a:srgbClr val="FF0000"/>
                </a:solidFill>
                <a:latin typeface="Gotham Rounded Book" pitchFamily="50" charset="0"/>
              </a:rPr>
              <a:t>gyfiawnhau</a:t>
            </a:r>
            <a:r>
              <a:rPr lang="x-none" sz="1400" smtClean="0">
                <a:solidFill>
                  <a:srgbClr val="FF0000"/>
                </a:solidFill>
                <a:latin typeface="Gotham Rounded Book" pitchFamily="50" charset="0"/>
              </a:rPr>
              <a:t> eich penderfyniadau</a:t>
            </a:r>
          </a:p>
          <a:p>
            <a:pPr>
              <a:defRPr b="0" i="0"/>
            </a:pP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Lefel 6</a:t>
            </a:r>
            <a:r>
              <a:rPr lang="cy-GB" sz="1400" dirty="0" smtClean="0">
                <a:solidFill>
                  <a:srgbClr val="00B050"/>
                </a:solidFill>
                <a:latin typeface="Gotham Rounded Book" pitchFamily="50" charset="0"/>
              </a:rPr>
              <a:t>: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Gwerthuso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perfformiad, gan awgrymu ffyrdd y gallai'r perfformwyr </a:t>
            </a:r>
            <a:r>
              <a:rPr lang="x-none" sz="1400" b="1" u="sng" smtClean="0">
                <a:solidFill>
                  <a:srgbClr val="00B050"/>
                </a:solidFill>
                <a:latin typeface="Gotham Rounded Book" pitchFamily="50" charset="0"/>
              </a:rPr>
              <a:t>wella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 eu</a:t>
            </a:r>
            <a:r>
              <a:rPr lang="cy-GB" sz="1400" dirty="0" smtClean="0">
                <a:solidFill>
                  <a:srgbClr val="00B050"/>
                </a:solidFill>
                <a:latin typeface="Gotham Rounded Book" pitchFamily="50" charset="0"/>
              </a:rPr>
              <a:t> </a:t>
            </a:r>
            <a:r>
              <a:rPr lang="x-none" sz="1400" smtClean="0">
                <a:solidFill>
                  <a:srgbClr val="00B050"/>
                </a:solidFill>
                <a:latin typeface="Gotham Rounded Book" pitchFamily="50" charset="0"/>
              </a:rPr>
              <a:t>perfformiad 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Erbyn diwedd y wers...</a:t>
            </a:r>
          </a:p>
          <a:p>
            <a:pPr>
              <a:defRPr b="0" i="0"/>
            </a:pPr>
            <a:r>
              <a:rPr lang="x-none" b="1">
                <a:solidFill>
                  <a:schemeClr val="bg1"/>
                </a:solidFill>
              </a:rPr>
              <a:t>Amcanion Dysgu</a:t>
            </a: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697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97152"/>
          </a:xfrm>
        </p:spPr>
        <p:txBody>
          <a:bodyPr>
            <a:normAutofit fontScale="95000" lnSpcReduction="10000"/>
          </a:bodyPr>
          <a:lstStyle/>
          <a:p>
            <a:pPr>
              <a:buFont typeface="Wingdings" pitchFamily="2" charset="2"/>
              <a:buChar char=""/>
              <a:defRPr b="0" i="0"/>
            </a:pPr>
            <a:r>
              <a:rPr lang="x-none" sz="2600" smtClean="0">
                <a:latin typeface="Gotham Rounded Book" pitchFamily="50" charset="0"/>
              </a:rPr>
              <a:t>Rhaid i'r cymeriadau pwerus sefyll ar un ochr yr ystafell gan wynebu'r ochr arall</a:t>
            </a:r>
          </a:p>
          <a:p>
            <a:pPr marL="0" indent="0">
              <a:buNone/>
              <a:defRPr b="0" i="0"/>
            </a:pPr>
            <a:endParaRPr lang="en-GB" sz="2600" smtClean="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  <a:defRPr b="0" i="0"/>
            </a:pPr>
            <a:r>
              <a:rPr lang="x-none" sz="2600" smtClean="0">
                <a:latin typeface="Gotham Rounded Book" pitchFamily="50" charset="0"/>
              </a:rPr>
              <a:t>Rhaid i'r cymeriadau ofnus sefyll ar ochr arall yr ystafell gan wynebu'r cefn</a:t>
            </a:r>
          </a:p>
          <a:p>
            <a:pPr>
              <a:buFont typeface="Wingdings" pitchFamily="2" charset="2"/>
              <a:buChar char=""/>
              <a:defRPr b="0" i="0"/>
            </a:pPr>
            <a:endParaRPr lang="en-GB" sz="260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  <a:defRPr b="0" i="0"/>
            </a:pPr>
            <a:r>
              <a:rPr lang="x-none" sz="2600" smtClean="0">
                <a:latin typeface="Gotham Rounded Book" pitchFamily="50" charset="0"/>
              </a:rPr>
              <a:t>Byddaf yn cyfrif o 5 i 0. Rydw i eisiau i chi greu delwedd lonydd o'r cymeriad sydd wedi cael ei roi i chi.</a:t>
            </a:r>
          </a:p>
          <a:p>
            <a:pPr>
              <a:buFont typeface="Wingdings" pitchFamily="2" charset="2"/>
              <a:buChar char=""/>
              <a:defRPr b="0" i="0"/>
            </a:pPr>
            <a:endParaRPr lang="en-GB" sz="2600" smtClean="0">
              <a:latin typeface="Gotham Rounded Book" pitchFamily="50" charset="0"/>
            </a:endParaRPr>
          </a:p>
          <a:p>
            <a:pPr>
              <a:buFont typeface="Wingdings" pitchFamily="2" charset="2"/>
              <a:buChar char=""/>
              <a:defRPr b="0" i="0"/>
            </a:pPr>
            <a:r>
              <a:rPr lang="x-none" sz="2600" smtClean="0">
                <a:latin typeface="Gotham Rounded Book" pitchFamily="50" charset="0"/>
              </a:rPr>
              <a:t>Pa sgiliau rydych chi'n eu defnyddio wrth wneud y gweithgaredd hwn?</a:t>
            </a:r>
          </a:p>
          <a:p>
            <a:pPr>
              <a:buFont typeface="Wingdings" pitchFamily="2" charset="2"/>
              <a:buChar char=""/>
              <a:defRPr b="0" i="0"/>
            </a:pPr>
            <a:endParaRPr lang="en-GB"/>
          </a:p>
        </p:txBody>
      </p:sp>
      <p:sp>
        <p:nvSpPr>
          <p:cNvPr id="8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Ysgogiad</a:t>
            </a:r>
          </a:p>
        </p:txBody>
      </p:sp>
      <p:pic>
        <p:nvPicPr>
          <p:cNvPr id="9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513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Pwerus</a:t>
            </a: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6793" y="2228486"/>
            <a:ext cx="1700156" cy="234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6541" y="2226601"/>
            <a:ext cx="2334062" cy="23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317" y="2211561"/>
            <a:ext cx="1712365" cy="23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16" y="2223153"/>
            <a:ext cx="1590412" cy="23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8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Ofnus</a:t>
            </a:r>
          </a:p>
        </p:txBody>
      </p:sp>
      <p:pic>
        <p:nvPicPr>
          <p:cNvPr id="9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759" y="1916832"/>
            <a:ext cx="2361306" cy="330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244" y="1909676"/>
            <a:ext cx="2747706" cy="31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39" y="1917080"/>
            <a:ext cx="2376264" cy="31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556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5000" lnSpcReduction="10000"/>
          </a:bodyPr>
          <a:lstStyle/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Edrychwch ar y person sydd gyferbyn â chi.</a:t>
            </a:r>
            <a:r>
              <a:rPr lang="x-none" sz="2400" b="0" smtClean="0">
                <a:latin typeface="Gotham Rounded Book" pitchFamily="50" charset="0"/>
              </a:rPr>
              <a:t> </a:t>
            </a:r>
            <a:endParaRPr lang="x-none" sz="2400" b="1" smtClean="0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endParaRPr lang="x-none" sz="2400" b="1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smtClean="0">
                <a:latin typeface="Gotham Rounded Book" pitchFamily="50" charset="0"/>
              </a:rPr>
              <a:t>Sut maen nhw'n wahanol i chi? </a:t>
            </a:r>
          </a:p>
          <a:p>
            <a:pPr marL="0" indent="0">
              <a:buNone/>
              <a:defRPr b="0" i="0"/>
            </a:pPr>
            <a:r>
              <a:rPr lang="x-none" sz="2400" smtClean="0">
                <a:latin typeface="Gotham Rounded Book" pitchFamily="50" charset="0"/>
              </a:rPr>
              <a:t>Sut maen nhw'n dangos cymeriad gwahanol?</a:t>
            </a:r>
          </a:p>
          <a:p>
            <a:pPr marL="0" indent="0">
              <a:buNone/>
              <a:defRPr b="0" i="0"/>
            </a:pPr>
            <a:r>
              <a:rPr lang="x-none" sz="2400">
                <a:latin typeface="Gotham Rounded Book" pitchFamily="50" charset="0"/>
              </a:rPr>
              <a:t>Pa sgiliau rydych chi'n eu defnyddio wrth wneud y gweithgaredd hwn?</a:t>
            </a:r>
          </a:p>
          <a:p>
            <a:pPr marL="0" indent="0">
              <a:buNone/>
              <a:defRPr b="0" i="0"/>
            </a:pPr>
            <a:r>
              <a:rPr lang="x-none" sz="2400" smtClean="0">
                <a:latin typeface="Gotham Rounded Book" pitchFamily="50" charset="0"/>
              </a:rPr>
              <a:t>Pa sgiliau eraill gallech chi eu defnyddio er mwyn dangos mwy o elfennau o'r cymeriad?</a:t>
            </a:r>
          </a:p>
          <a:p>
            <a:pPr marL="0" indent="0">
              <a:buNone/>
              <a:defRPr b="0" i="0"/>
            </a:pPr>
            <a:endParaRPr lang="en-GB" sz="2400" dirty="0">
              <a:latin typeface="Gotham Rounded Book" pitchFamily="50" charset="0"/>
            </a:endParaRPr>
          </a:p>
          <a:p>
            <a:pPr>
              <a:defRPr b="0" i="0"/>
            </a:pPr>
            <a:r>
              <a:rPr lang="x-none" sz="2400" b="1" smtClean="0">
                <a:latin typeface="Gotham Rounded Book" pitchFamily="50" charset="0"/>
              </a:rPr>
              <a:t>Johnny Depp</a:t>
            </a:r>
          </a:p>
          <a:p>
            <a:pPr marL="0" indent="0">
              <a:buNone/>
              <a:defRPr b="0" i="0"/>
            </a:pPr>
            <a:endParaRPr lang="x-none" sz="2400" b="1">
              <a:latin typeface="Gotham Rounded Book" pitchFamily="50" charset="0"/>
            </a:endParaRPr>
          </a:p>
          <a:p>
            <a:pPr marL="0" indent="0">
              <a:buNone/>
              <a:defRPr b="0" i="0"/>
            </a:pPr>
            <a:r>
              <a:rPr lang="x-none" sz="2400" b="1" smtClean="0">
                <a:latin typeface="Gotham Rounded Book" pitchFamily="50" charset="0"/>
              </a:rPr>
              <a:t>Meddyliwch am hyn wrth wneud eich tasg yn nes ymlaen.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395536" y="438155"/>
            <a:ext cx="6399400" cy="701714"/>
          </a:xfrm>
          <a:prstGeom prst="rect">
            <a:avLst/>
          </a:prstGeom>
          <a:solidFill>
            <a:srgbClr val="0070C0">
              <a:alpha val="7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baseline="0">
                <a:solidFill>
                  <a:schemeClr val="tx1"/>
                </a:solidFill>
                <a:latin typeface="Gotham Rounded Book" pitchFamily="50" charset="0"/>
                <a:ea typeface="+mj-ea"/>
                <a:cs typeface="+mj-cs"/>
              </a:defRPr>
            </a:lvl1pPr>
          </a:lstStyle>
          <a:p>
            <a:pPr>
              <a:defRPr b="0" i="0"/>
            </a:pPr>
            <a:r>
              <a:rPr lang="x-none" b="1" smtClean="0">
                <a:solidFill>
                  <a:schemeClr val="bg1"/>
                </a:solidFill>
              </a:rPr>
              <a:t>Dywedwch beth rydych chi'n ei weld...</a:t>
            </a:r>
          </a:p>
        </p:txBody>
      </p:sp>
      <p:pic>
        <p:nvPicPr>
          <p:cNvPr id="8" name="Picture 2" descr="WJEC_Logo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34828" y="477003"/>
            <a:ext cx="651385" cy="63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heade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84131" y="477002"/>
            <a:ext cx="1234917" cy="65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0" i="0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066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4.10.24"/>
  <p:tag name="AS_TITLE" val="Aspose.Slides for .NET 4.0 Client Profile"/>
  <p:tag name="AS_VERSION" val="14.8.1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853</Words>
  <Application>Microsoft Office PowerPoint</Application>
  <PresentationFormat>On-screen Show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Multi-role</dc:title>
  <dc:creator>kate rawles</dc:creator>
  <cp:lastModifiedBy>Jones, Hywel</cp:lastModifiedBy>
  <cp:revision>23</cp:revision>
  <cp:lastPrinted>2015-09-15T08:12:01Z</cp:lastPrinted>
  <dcterms:created xsi:type="dcterms:W3CDTF">2015-02-08T10:28:08Z</dcterms:created>
  <dcterms:modified xsi:type="dcterms:W3CDTF">2015-11-30T08:30:34Z</dcterms:modified>
</cp:coreProperties>
</file>